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  <p:sldMasterId id="2147483699" r:id="rId5"/>
    <p:sldMasterId id="2147483675" r:id="rId6"/>
  </p:sldMasterIdLst>
  <p:handoutMasterIdLst>
    <p:handoutMasterId r:id="rId50"/>
  </p:handoutMasterIdLst>
  <p:sldIdLst>
    <p:sldId id="265" r:id="rId7"/>
    <p:sldId id="259" r:id="rId8"/>
    <p:sldId id="256" r:id="rId9"/>
    <p:sldId id="271" r:id="rId10"/>
    <p:sldId id="270" r:id="rId11"/>
    <p:sldId id="260" r:id="rId12"/>
    <p:sldId id="269" r:id="rId13"/>
    <p:sldId id="262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84" r:id="rId23"/>
    <p:sldId id="286" r:id="rId24"/>
    <p:sldId id="285" r:id="rId25"/>
    <p:sldId id="283" r:id="rId26"/>
    <p:sldId id="282" r:id="rId27"/>
    <p:sldId id="281" r:id="rId28"/>
    <p:sldId id="287" r:id="rId29"/>
    <p:sldId id="288" r:id="rId30"/>
    <p:sldId id="289" r:id="rId31"/>
    <p:sldId id="290" r:id="rId32"/>
    <p:sldId id="291" r:id="rId33"/>
    <p:sldId id="292" r:id="rId34"/>
    <p:sldId id="280" r:id="rId35"/>
    <p:sldId id="293" r:id="rId36"/>
    <p:sldId id="295" r:id="rId37"/>
    <p:sldId id="294" r:id="rId38"/>
    <p:sldId id="298" r:id="rId39"/>
    <p:sldId id="299" r:id="rId40"/>
    <p:sldId id="296" r:id="rId41"/>
    <p:sldId id="300" r:id="rId42"/>
    <p:sldId id="301" r:id="rId43"/>
    <p:sldId id="297" r:id="rId44"/>
    <p:sldId id="302" r:id="rId45"/>
    <p:sldId id="304" r:id="rId46"/>
    <p:sldId id="303" r:id="rId47"/>
    <p:sldId id="305" r:id="rId48"/>
    <p:sldId id="26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A045FA-6B92-48D2-B174-49E674E321FE}" v="2" dt="2020-05-01T14:02:33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53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ie Edenborg" userId="6bc10a0d-91a0-413f-928c-ae5f9a1578cf" providerId="ADAL" clId="{F0A045FA-6B92-48D2-B174-49E674E321FE}"/>
    <pc:docChg chg="modSld">
      <pc:chgData name="Angie Edenborg" userId="6bc10a0d-91a0-413f-928c-ae5f9a1578cf" providerId="ADAL" clId="{F0A045FA-6B92-48D2-B174-49E674E321FE}" dt="2020-05-01T14:07:55.447" v="33" actId="122"/>
      <pc:docMkLst>
        <pc:docMk/>
      </pc:docMkLst>
      <pc:sldChg chg="addSp modSp mod">
        <pc:chgData name="Angie Edenborg" userId="6bc10a0d-91a0-413f-928c-ae5f9a1578cf" providerId="ADAL" clId="{F0A045FA-6B92-48D2-B174-49E674E321FE}" dt="2020-05-01T14:07:55.447" v="33" actId="122"/>
        <pc:sldMkLst>
          <pc:docMk/>
          <pc:sldMk cId="2939543415" sldId="265"/>
        </pc:sldMkLst>
        <pc:spChg chg="mod">
          <ac:chgData name="Angie Edenborg" userId="6bc10a0d-91a0-413f-928c-ae5f9a1578cf" providerId="ADAL" clId="{F0A045FA-6B92-48D2-B174-49E674E321FE}" dt="2020-05-01T14:07:55.447" v="33" actId="122"/>
          <ac:spMkLst>
            <pc:docMk/>
            <pc:sldMk cId="2939543415" sldId="265"/>
            <ac:spMk id="3" creationId="{691EA0A9-AF94-47F8-B48E-56C2946844BB}"/>
          </ac:spMkLst>
        </pc:spChg>
        <pc:spChg chg="add mod">
          <ac:chgData name="Angie Edenborg" userId="6bc10a0d-91a0-413f-928c-ae5f9a1578cf" providerId="ADAL" clId="{F0A045FA-6B92-48D2-B174-49E674E321FE}" dt="2020-05-01T14:07:50.642" v="32" actId="122"/>
          <ac:spMkLst>
            <pc:docMk/>
            <pc:sldMk cId="2939543415" sldId="265"/>
            <ac:spMk id="4" creationId="{51860D5A-0BB1-4205-814F-CAAFD0B66415}"/>
          </ac:spMkLst>
        </pc:spChg>
        <pc:spChg chg="add mod">
          <ac:chgData name="Angie Edenborg" userId="6bc10a0d-91a0-413f-928c-ae5f9a1578cf" providerId="ADAL" clId="{F0A045FA-6B92-48D2-B174-49E674E321FE}" dt="2020-05-01T14:02:33.182" v="27" actId="207"/>
          <ac:spMkLst>
            <pc:docMk/>
            <pc:sldMk cId="2939543415" sldId="265"/>
            <ac:spMk id="5" creationId="{00049210-F338-4804-992D-6A9C0473674B}"/>
          </ac:spMkLst>
        </pc:spChg>
        <pc:picChg chg="mod">
          <ac:chgData name="Angie Edenborg" userId="6bc10a0d-91a0-413f-928c-ae5f9a1578cf" providerId="ADAL" clId="{F0A045FA-6B92-48D2-B174-49E674E321FE}" dt="2020-05-01T14:01:17.964" v="5" actId="1076"/>
          <ac:picMkLst>
            <pc:docMk/>
            <pc:sldMk cId="2939543415" sldId="265"/>
            <ac:picMk id="2" creationId="{43378BD5-D50F-41E0-938C-11474D77002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D0AD7D-3644-4D24-9A07-1DB71DF6FF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066AA-6F8D-48A1-985F-26F60F3DDF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8D298-A9D3-4A02-B5B7-FBAC628E3490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D834E-E23E-4C23-B3B4-47562913DB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345A-AF08-48EA-A514-D1D05473F9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87B67-74E7-488D-9D2C-074D983A7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83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76AF-411F-41AB-8339-5B450CA7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5414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EFAB-4329-4BFF-AC0E-771DC39A0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38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78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F6C4-CFFB-46EA-8A33-105E51B5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912-4736-4055-BA64-3B2157C8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C4E38-6E55-4ED4-845C-C4B71944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5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33E2-6C47-48A9-988D-D20B785B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71A12-2B17-4EE4-873A-5FE57278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B669-C5AB-46E4-A539-B998F15E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F63F7-0B5A-4026-A72B-82841202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711BB-AAD2-4A63-95E2-7D342E853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394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0F1F-14A5-4091-A3AD-0C966F9D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9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751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F935-DC7D-4305-885C-4A16BD86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5D94-4E5E-46DA-A620-E6F5E93BF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3B566-51A7-42FF-BC11-DE612E3B7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732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9C55-85F1-4EB6-9556-245D515D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AC299-C822-4B65-B31D-63F625B4B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9DCF5-8618-48E3-BF33-09A8E3F7E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61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820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1F9828-B544-445E-BE93-A064DB73180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9A4A41-3C48-4CE7-8E3A-5402C2008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152399"/>
            <a:ext cx="4310706" cy="647233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2486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60345A-1697-4A15-9A42-62F2E8B0FCF5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1879F9A-D09A-4F85-B644-D8F7FA30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152399"/>
            <a:ext cx="4310706" cy="647233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9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89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27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2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84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27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F98506E-93DF-4090-A03B-911248A63C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095" y="3954458"/>
            <a:ext cx="6399213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EC0AC-B875-43F2-A021-F2A75E7D5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57" y="2117165"/>
            <a:ext cx="6401051" cy="1837298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3618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B7A-0E5D-4C42-9F4B-E1BFE405B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24F99-B464-499A-AD3E-BC8CE6A2D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16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8FEA-0C3E-456D-855B-59809286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366C-25CA-4BCC-B795-01871B81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46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AD230-D141-4D84-B620-B073BCD211C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F6E3C-E623-42DB-91AC-7E53ADA917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" y="6320138"/>
            <a:ext cx="12191977" cy="5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9" r:id="rId2"/>
    <p:sldLayoutId id="2147483668" r:id="rId3"/>
    <p:sldLayoutId id="2147483711" r:id="rId4"/>
    <p:sldLayoutId id="2147483686" r:id="rId5"/>
    <p:sldLayoutId id="2147483715" r:id="rId6"/>
    <p:sldLayoutId id="214748370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5FF2-9593-4E02-BAC2-56FDE35E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4D500-D9AE-428B-9FFE-74B7A573C4A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" y="6311900"/>
            <a:ext cx="12191977" cy="5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A2615DE-AE85-4C8E-9B0A-9377C16F0C56}"/>
              </a:ext>
            </a:extLst>
          </p:cNvPr>
          <p:cNvSpPr txBox="1">
            <a:spLocks/>
          </p:cNvSpPr>
          <p:nvPr userDrawn="1"/>
        </p:nvSpPr>
        <p:spPr>
          <a:xfrm>
            <a:off x="519407" y="152400"/>
            <a:ext cx="4767942" cy="62141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FDC6D1-4B5D-4629-B1A1-920D6EA5B6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59666" y="6359409"/>
            <a:ext cx="1126222" cy="4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sdynamicsworld.com/story/how-use-power-automate-extract-data-microsoft-dynamics-365-finance-and-operations-data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fin-ops-core/dev-itpro/power-platform/overview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atish-panwar-3a79863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fin-ops-core/dev-itpro/business-events/business-events-dev-doc#adding-human-readable-data-fields-to-the-payload" TargetMode="Externa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fin-ops-core/dev-itpro/business-events/business-events-dev-doc#adding-human-readable-data-fields-to-the-payload" TargetMode="Externa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fin-ops-core/dev-itpro/business-events/business-events-dev-doc#adding-human-readable-data-fields-to-the-payload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ukrut-parab-534ba1a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3378BD5-D50F-41E0-938C-11474D770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3108" y="381809"/>
            <a:ext cx="7157181" cy="2570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1EA0A9-AF94-47F8-B48E-56C2946844BB}"/>
              </a:ext>
            </a:extLst>
          </p:cNvPr>
          <p:cNvSpPr txBox="1"/>
          <p:nvPr/>
        </p:nvSpPr>
        <p:spPr>
          <a:xfrm>
            <a:off x="0" y="442912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Realizing the Potential of the Power Platform for D365 Finance &amp;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60D5A-0BB1-4205-814F-CAAFD0B66415}"/>
              </a:ext>
            </a:extLst>
          </p:cNvPr>
          <p:cNvSpPr txBox="1"/>
          <p:nvPr/>
        </p:nvSpPr>
        <p:spPr>
          <a:xfrm>
            <a:off x="0" y="489079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June 17-18,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049210-F338-4804-992D-6A9C0473674B}"/>
              </a:ext>
            </a:extLst>
          </p:cNvPr>
          <p:cNvSpPr/>
          <p:nvPr/>
        </p:nvSpPr>
        <p:spPr>
          <a:xfrm>
            <a:off x="1038225" y="3571875"/>
            <a:ext cx="10067925" cy="476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Events</a:t>
            </a:r>
          </a:p>
          <a:p>
            <a:r>
              <a:rPr lang="en-US" dirty="0"/>
              <a:t>Custom Business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4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  <a:p>
            <a:r>
              <a:rPr lang="en-US" dirty="0"/>
              <a:t>Get (Read)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Delete</a:t>
            </a:r>
          </a:p>
          <a:p>
            <a:r>
              <a:rPr lang="en-US" dirty="0"/>
              <a:t>Get list of entities</a:t>
            </a:r>
          </a:p>
          <a:p>
            <a:r>
              <a:rPr lang="en-US" dirty="0"/>
              <a:t>Execute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0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Record in Finance and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7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Record in Dynamics 365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08E303-8D48-414F-B334-C13EA908B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784" y="1468573"/>
            <a:ext cx="4159009" cy="466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96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management package 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using Data Packages</a:t>
            </a:r>
          </a:p>
          <a:p>
            <a:r>
              <a:rPr lang="en-US" dirty="0"/>
              <a:t>Scheduling outside Finance and Operations apps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5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Data from D365</a:t>
            </a:r>
          </a:p>
          <a:p>
            <a:r>
              <a:rPr lang="en-US" dirty="0"/>
              <a:t>Store on OneDrive</a:t>
            </a:r>
          </a:p>
          <a:p>
            <a:r>
              <a:rPr lang="en-US" dirty="0"/>
              <a:t>Use </a:t>
            </a:r>
            <a:r>
              <a:rPr lang="en-US" dirty="0" err="1"/>
              <a:t>ExportToPackage</a:t>
            </a:r>
            <a:r>
              <a:rPr lang="en-US" dirty="0"/>
              <a:t> REST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6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https://msdynamicsworld.com/story/how-use-power-automate-extract-data-microsoft-dynamics-365-finance-and-operations-data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58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Export to Package - 1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F7294C-D463-4889-9123-D00891937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842" y="1690688"/>
            <a:ext cx="5592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98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241"/>
          </a:xfrm>
        </p:spPr>
        <p:txBody>
          <a:bodyPr/>
          <a:lstStyle/>
          <a:p>
            <a:r>
              <a:rPr lang="en-US" b="1" dirty="0"/>
              <a:t>Export to Package </a:t>
            </a:r>
            <a:r>
              <a:rPr lang="en-US" b="1" dirty="0" smtClean="0"/>
              <a:t>– 2	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9483A-5AAE-426D-BF1C-876216DD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55" y="1184366"/>
            <a:ext cx="6096313" cy="51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Export to Package </a:t>
            </a:r>
            <a:r>
              <a:rPr lang="en-US" b="1" dirty="0" smtClean="0"/>
              <a:t>– 3	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CFFD4-E498-4FD0-B8ED-07ABFA59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93" y="1624525"/>
            <a:ext cx="6983412" cy="396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7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37AAA-73D4-4EB7-88A8-2D686C4F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2" y="2117165"/>
            <a:ext cx="11699584" cy="18372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Mastering Power Automate with Solutions for Finance and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84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4" y="2864485"/>
            <a:ext cx="10515600" cy="1325563"/>
          </a:xfrm>
        </p:spPr>
        <p:txBody>
          <a:bodyPr/>
          <a:lstStyle/>
          <a:p>
            <a:r>
              <a:rPr lang="en-US" b="1" dirty="0" smtClean="0"/>
              <a:t>UI 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20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RPA feature within Microsoft Power Automate </a:t>
            </a:r>
          </a:p>
          <a:p>
            <a:r>
              <a:rPr lang="en-US" dirty="0"/>
              <a:t>Helps save time and effort. </a:t>
            </a:r>
          </a:p>
          <a:p>
            <a:r>
              <a:rPr lang="en-US" dirty="0"/>
              <a:t>Automate manual business processes </a:t>
            </a:r>
          </a:p>
          <a:p>
            <a:r>
              <a:rPr lang="en-US" dirty="0"/>
              <a:t>Two Flavors</a:t>
            </a:r>
          </a:p>
          <a:p>
            <a:r>
              <a:rPr lang="en-US" dirty="0"/>
              <a:t>Selenium 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4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6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Selenium IDE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CAA0-28FF-472C-A5D5-C8409B6B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45" y="1053738"/>
            <a:ext cx="7098023" cy="50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3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 from Flow</a:t>
            </a:r>
          </a:p>
          <a:p>
            <a:pPr lvl="1"/>
            <a:r>
              <a:rPr lang="en-US" dirty="0"/>
              <a:t>Run on the last day of the month at 11pm.</a:t>
            </a:r>
          </a:p>
          <a:p>
            <a:r>
              <a:rPr lang="en-US" dirty="0"/>
              <a:t>Pass parameters from Power Automate to Web UI Flows</a:t>
            </a:r>
          </a:p>
          <a:p>
            <a:r>
              <a:rPr lang="en-US" dirty="0"/>
              <a:t>Control Web UI Flows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98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571" y="2855776"/>
            <a:ext cx="10515600" cy="1325563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31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Recorded Capture</a:t>
            </a:r>
            <a:endParaRPr lang="en-US" dirty="0"/>
          </a:p>
        </p:txBody>
      </p:sp>
      <p:pic>
        <p:nvPicPr>
          <p:cNvPr id="5" name="Web UI Recording">
            <a:hlinkClick r:id="" action="ppaction://media"/>
            <a:extLst>
              <a:ext uri="{FF2B5EF4-FFF2-40B4-BE49-F238E27FC236}">
                <a16:creationId xmlns:a16="http://schemas.microsoft.com/office/drawing/2014/main" id="{6DB71E1C-1985-4347-B413-3740C9048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038" y="1579902"/>
            <a:ext cx="8083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06840"/>
            <a:ext cx="10515600" cy="1325563"/>
          </a:xfrm>
        </p:spPr>
        <p:txBody>
          <a:bodyPr/>
          <a:lstStyle/>
          <a:p>
            <a:r>
              <a:rPr lang="en-US" b="1" dirty="0"/>
              <a:t>Virtual Entities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3143" y="3105835"/>
            <a:ext cx="101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https://docs.microsoft.com/en-us/dynamics365/fin-ops-core/dev-itpro/power-platform/overview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2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b="1" dirty="0" smtClean="0"/>
              <a:t>Architecture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71" y="1076917"/>
            <a:ext cx="10074513" cy="51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2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538"/>
          </a:xfrm>
        </p:spPr>
        <p:txBody>
          <a:bodyPr/>
          <a:lstStyle/>
          <a:p>
            <a:r>
              <a:rPr lang="en-US" b="1" dirty="0"/>
              <a:t>Prerequisite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4103" y="1384664"/>
            <a:ext cx="107550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Version 10.0.10 (PU34) with Quality update 10.0.420.10013 (platform 7.0.5600.35528) or later.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CDS environment 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No dependency on Customer Engagement applications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24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7910"/>
            <a:ext cx="10515600" cy="4351338"/>
          </a:xfrm>
        </p:spPr>
        <p:txBody>
          <a:bodyPr/>
          <a:lstStyle/>
          <a:p>
            <a:pPr marL="285750" indent="-285750"/>
            <a:r>
              <a:rPr lang="en-US" dirty="0"/>
              <a:t>Calculated fields are not supported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Debugging can be done using </a:t>
            </a:r>
            <a:r>
              <a:rPr lang="en-US" dirty="0" err="1"/>
              <a:t>CDSVirtualEntityAdapter</a:t>
            </a:r>
            <a:r>
              <a:rPr lang="en-US" dirty="0"/>
              <a:t>  and </a:t>
            </a:r>
            <a:r>
              <a:rPr lang="en-US" dirty="0" err="1"/>
              <a:t>CDSVirtualEntityController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/>
            <a:r>
              <a:rPr lang="en-US" dirty="0"/>
              <a:t>In CDS entity GUID is primary key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Can not join native and Virtual entities in same query.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3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F9947A2-4C62-43D5-8E2F-8AA558F02BFF}"/>
              </a:ext>
            </a:extLst>
          </p:cNvPr>
          <p:cNvSpPr txBox="1">
            <a:spLocks/>
          </p:cNvSpPr>
          <p:nvPr/>
        </p:nvSpPr>
        <p:spPr>
          <a:xfrm>
            <a:off x="342900" y="725624"/>
            <a:ext cx="5200650" cy="666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454F"/>
                </a:solidFill>
                <a:effectLst/>
                <a:uLnTx/>
                <a:uFillTx/>
                <a:latin typeface="segoe ui black"/>
                <a:ea typeface="+mj-ea"/>
                <a:cs typeface="+mj-cs"/>
              </a:rPr>
              <a:t>Satish Panwar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3F454F"/>
              </a:solidFill>
              <a:effectLst/>
              <a:uLnTx/>
              <a:uFillTx/>
              <a:latin typeface="segoe ui black"/>
              <a:ea typeface="+mj-ea"/>
              <a:cs typeface="+mj-cs"/>
            </a:endParaRP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4F601D6-2EBA-4C89-BE37-3AA745EEC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0" r="2" b="32516"/>
          <a:stretch/>
        </p:blipFill>
        <p:spPr>
          <a:xfrm>
            <a:off x="6330826" y="1058999"/>
            <a:ext cx="4755492" cy="4351338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409303" y="1757340"/>
            <a:ext cx="55212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Solution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Hitachi Solutions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@</a:t>
            </a:r>
            <a:r>
              <a:rPr lang="en-US" sz="3200" dirty="0" err="1"/>
              <a:t>satishpanwar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LinkedIn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satish.Panwar@gmail.com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4021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486" y="2577102"/>
            <a:ext cx="10515600" cy="1325563"/>
          </a:xfrm>
        </p:spPr>
        <p:txBody>
          <a:bodyPr/>
          <a:lstStyle/>
          <a:p>
            <a:r>
              <a:rPr lang="en-US" b="1" dirty="0" smtClean="0"/>
              <a:t>Business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8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7910"/>
            <a:ext cx="10515600" cy="4351338"/>
          </a:xfrm>
        </p:spPr>
        <p:txBody>
          <a:bodyPr/>
          <a:lstStyle/>
          <a:p>
            <a:r>
              <a:rPr lang="en-US" dirty="0"/>
              <a:t>Send Notification</a:t>
            </a:r>
          </a:p>
          <a:p>
            <a:r>
              <a:rPr lang="en-US" dirty="0"/>
              <a:t>Application level trigger</a:t>
            </a:r>
          </a:p>
          <a:p>
            <a:r>
              <a:rPr lang="en-US" dirty="0"/>
              <a:t>Lightweight and Nimble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99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46" y="217080"/>
            <a:ext cx="10515600" cy="1141458"/>
          </a:xfrm>
        </p:spPr>
        <p:txBody>
          <a:bodyPr/>
          <a:lstStyle/>
          <a:p>
            <a:r>
              <a:rPr lang="en-US" b="1" dirty="0"/>
              <a:t>Business Events - 1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70677-0803-406D-87E3-3395D665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8" y="1328631"/>
            <a:ext cx="10482572" cy="42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67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46" y="217080"/>
            <a:ext cx="10515600" cy="1019537"/>
          </a:xfrm>
        </p:spPr>
        <p:txBody>
          <a:bodyPr/>
          <a:lstStyle/>
          <a:p>
            <a:r>
              <a:rPr lang="en-US" b="1" dirty="0"/>
              <a:t>Business Events - </a:t>
            </a:r>
            <a:r>
              <a:rPr lang="en-US" b="1" dirty="0" smtClean="0"/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A6994-D0C7-438D-A368-F830CFE3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46" y="2051342"/>
            <a:ext cx="11545614" cy="22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3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46" y="217080"/>
            <a:ext cx="10515600" cy="1141458"/>
          </a:xfrm>
        </p:spPr>
        <p:txBody>
          <a:bodyPr/>
          <a:lstStyle/>
          <a:p>
            <a:r>
              <a:rPr lang="en-US" b="1" dirty="0"/>
              <a:t>Business Events </a:t>
            </a:r>
            <a:r>
              <a:rPr lang="en-US" b="1" dirty="0" smtClean="0"/>
              <a:t>– 3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81E19-4132-492A-9823-46997E63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80" y="1164064"/>
            <a:ext cx="4551131" cy="50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23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79" y="391250"/>
            <a:ext cx="10515600" cy="1325563"/>
          </a:xfrm>
        </p:spPr>
        <p:txBody>
          <a:bodyPr/>
          <a:lstStyle/>
          <a:p>
            <a:r>
              <a:rPr lang="en-US" b="1" dirty="0" smtClean="0"/>
              <a:t>Tips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479" y="1716813"/>
            <a:ext cx="979496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Number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Switch from “Integer” to “Number” in 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Date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 </a:t>
            </a:r>
            <a:r>
              <a:rPr lang="en-US" sz="3200" b="1" dirty="0"/>
              <a:t>"2007-12-05T14:30Z"</a:t>
            </a:r>
            <a:r>
              <a:rPr lang="en-US" sz="3200" dirty="0"/>
              <a:t> instead of </a:t>
            </a:r>
            <a:r>
              <a:rPr lang="en-US" sz="3200" b="1" dirty="0"/>
              <a:t>"/Date(1196865000000)/"</a:t>
            </a:r>
            <a:endParaRPr lang="en-US" sz="3200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https://docs.microsoft.com/en-us/dynamics365/fin-ops-core/dev-itpro/business-events/business-events-dev-doc#adding-human-readable-data-fields-to-the-payload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016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79" y="391250"/>
            <a:ext cx="10515600" cy="1325563"/>
          </a:xfrm>
        </p:spPr>
        <p:txBody>
          <a:bodyPr/>
          <a:lstStyle/>
          <a:p>
            <a:r>
              <a:rPr lang="en-US" b="1" dirty="0" smtClean="0"/>
              <a:t>Tips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479" y="1716813"/>
            <a:ext cx="979496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Number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Switch from “Integer” to “Number” in 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Date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 </a:t>
            </a:r>
            <a:r>
              <a:rPr lang="en-US" sz="3200" b="1" dirty="0"/>
              <a:t>"2007-12-05T14:30Z"</a:t>
            </a:r>
            <a:r>
              <a:rPr lang="en-US" sz="3200" dirty="0"/>
              <a:t> instead of </a:t>
            </a:r>
            <a:r>
              <a:rPr lang="en-US" sz="3200" b="1" dirty="0"/>
              <a:t>"/Date(1196865000000)/"</a:t>
            </a:r>
            <a:endParaRPr lang="en-US" sz="3200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https://docs.microsoft.com/en-us/dynamics365/fin-ops-core/dev-itpro/business-events/business-events-dev-doc#adding-human-readable-data-fields-to-the-payload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512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79" y="391250"/>
            <a:ext cx="10515600" cy="1325563"/>
          </a:xfrm>
        </p:spPr>
        <p:txBody>
          <a:bodyPr/>
          <a:lstStyle/>
          <a:p>
            <a:r>
              <a:rPr lang="en-US" b="1" dirty="0" smtClean="0"/>
              <a:t>Tips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479" y="1716813"/>
            <a:ext cx="979496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Number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Switch from “Integer” to “Number” in 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Date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 </a:t>
            </a:r>
            <a:r>
              <a:rPr lang="en-US" sz="3200" b="1" dirty="0"/>
              <a:t>"2007-12-05T14:30Z"</a:t>
            </a:r>
            <a:r>
              <a:rPr lang="en-US" sz="3200" dirty="0"/>
              <a:t> instead of </a:t>
            </a:r>
            <a:r>
              <a:rPr lang="en-US" sz="3200" b="1" dirty="0"/>
              <a:t>"/Date(1196865000000)/"</a:t>
            </a:r>
            <a:endParaRPr lang="en-US" sz="3200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https://docs.microsoft.com/en-us/dynamics365/fin-ops-core/dev-itpro/business-events/business-events-dev-doc#adding-human-readable-data-fields-to-the-payload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19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36" y="443502"/>
            <a:ext cx="11362509" cy="1254670"/>
          </a:xfrm>
        </p:spPr>
        <p:txBody>
          <a:bodyPr/>
          <a:lstStyle/>
          <a:p>
            <a:r>
              <a:rPr lang="en-US" b="1" dirty="0"/>
              <a:t>Power Apps and Finance and Operations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2737" y="2007717"/>
            <a:ext cx="6679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Using Power Automate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4508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9" y="469627"/>
            <a:ext cx="11362509" cy="1254670"/>
          </a:xfrm>
        </p:spPr>
        <p:txBody>
          <a:bodyPr/>
          <a:lstStyle/>
          <a:p>
            <a:r>
              <a:rPr lang="en-US" b="1" dirty="0"/>
              <a:t>Production order release </a:t>
            </a:r>
            <a:r>
              <a:rPr lang="en-US" b="1" dirty="0" err="1"/>
              <a:t>PowerApp</a:t>
            </a:r>
            <a:r>
              <a:rPr lang="en-US" b="1" dirty="0"/>
              <a:t> - 1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50" y="1429431"/>
            <a:ext cx="3321527" cy="46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0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F9947A2-4C62-43D5-8E2F-8AA558F02BFF}"/>
              </a:ext>
            </a:extLst>
          </p:cNvPr>
          <p:cNvSpPr txBox="1">
            <a:spLocks/>
          </p:cNvSpPr>
          <p:nvPr/>
        </p:nvSpPr>
        <p:spPr>
          <a:xfrm>
            <a:off x="342900" y="725624"/>
            <a:ext cx="5200650" cy="666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454F"/>
                </a:solidFill>
                <a:effectLst/>
                <a:uLnTx/>
                <a:uFillTx/>
                <a:latin typeface="segoe ui black"/>
                <a:ea typeface="+mj-ea"/>
                <a:cs typeface="+mj-cs"/>
              </a:rPr>
              <a:t>Sukrut Parab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3F454F"/>
              </a:solidFill>
              <a:effectLst/>
              <a:uLnTx/>
              <a:uFillTx/>
              <a:latin typeface="segoe ui black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601D6-2EBA-4C89-BE37-3AA745EEC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875" y="809194"/>
            <a:ext cx="4833245" cy="4351338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342900" y="1993651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Technical Architect, MVP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Hitachi Solutions America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@</a:t>
            </a:r>
            <a:r>
              <a:rPr lang="en-US" sz="3200" dirty="0" err="1"/>
              <a:t>sukrutparab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LinkedIn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parabsukrut1@gmail.com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9071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9" y="469627"/>
            <a:ext cx="11362509" cy="1254670"/>
          </a:xfrm>
        </p:spPr>
        <p:txBody>
          <a:bodyPr/>
          <a:lstStyle/>
          <a:p>
            <a:r>
              <a:rPr lang="en-US" b="1" dirty="0"/>
              <a:t>Production order release </a:t>
            </a:r>
            <a:r>
              <a:rPr lang="en-US" b="1" dirty="0" err="1"/>
              <a:t>PowerApp</a:t>
            </a:r>
            <a:r>
              <a:rPr lang="en-US" b="1" dirty="0"/>
              <a:t> </a:t>
            </a:r>
            <a:r>
              <a:rPr lang="en-US" b="1" dirty="0" smtClean="0"/>
              <a:t>– 2	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84" y="1503407"/>
            <a:ext cx="3575304" cy="47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6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9" y="469627"/>
            <a:ext cx="11362509" cy="1254670"/>
          </a:xfrm>
        </p:spPr>
        <p:txBody>
          <a:bodyPr/>
          <a:lstStyle/>
          <a:p>
            <a:r>
              <a:rPr lang="en-US" b="1" dirty="0"/>
              <a:t>Production order release </a:t>
            </a:r>
            <a:r>
              <a:rPr lang="en-US" b="1" dirty="0" err="1"/>
              <a:t>PowerApp</a:t>
            </a:r>
            <a:r>
              <a:rPr lang="en-US" b="1" dirty="0"/>
              <a:t> </a:t>
            </a:r>
            <a:r>
              <a:rPr lang="en-US" b="1" dirty="0" smtClean="0"/>
              <a:t>– 3	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86" y="1446848"/>
            <a:ext cx="456645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81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62" y="2655479"/>
            <a:ext cx="11362509" cy="1254670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43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1A0AA69-577F-476F-B6AD-B81CC81C6E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17" y="2500870"/>
            <a:ext cx="6247767" cy="18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6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34DF0-9188-4DA6-9E9E-15673704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– Why?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8781-50DD-4861-88FD-3EC42D96D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40"/>
            <a:ext cx="10515600" cy="4351338"/>
          </a:xfrm>
        </p:spPr>
        <p:txBody>
          <a:bodyPr/>
          <a:lstStyle/>
          <a:p>
            <a:r>
              <a:rPr lang="en-US" dirty="0" smtClean="0"/>
              <a:t>Boost Productivity</a:t>
            </a:r>
          </a:p>
          <a:p>
            <a:r>
              <a:rPr lang="en-US" dirty="0" smtClean="0"/>
              <a:t>Quickly and securely automate—at scale</a:t>
            </a:r>
          </a:p>
          <a:p>
            <a:r>
              <a:rPr lang="en-US" dirty="0" smtClean="0"/>
              <a:t>Put </a:t>
            </a:r>
            <a:r>
              <a:rPr lang="en-US" dirty="0"/>
              <a:t>intelligent workflows to work</a:t>
            </a:r>
          </a:p>
          <a:p>
            <a:r>
              <a:rPr lang="en-US" dirty="0"/>
              <a:t>To automate workflows quickly with a no-code/low-code approach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744" y="498566"/>
            <a:ext cx="5682965" cy="1626325"/>
          </a:xfrm>
        </p:spPr>
        <p:txBody>
          <a:bodyPr/>
          <a:lstStyle/>
          <a:p>
            <a:r>
              <a:rPr lang="en-US" smtClean="0"/>
              <a:t>Connector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67E40-B494-4C05-B1BB-473DB3F7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26" y="498566"/>
            <a:ext cx="4376690" cy="53346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1744" y="2303807"/>
            <a:ext cx="50124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Standard Connectors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4556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11FC5-27E9-498B-BCDB-B223121BB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338" y="339582"/>
            <a:ext cx="11552542" cy="1663389"/>
          </a:xfrm>
        </p:spPr>
        <p:txBody>
          <a:bodyPr>
            <a:normAutofit fontScale="90000"/>
          </a:bodyPr>
          <a:lstStyle/>
          <a:p>
            <a:r>
              <a:rPr lang="nb-NO" dirty="0"/>
              <a:t>Dynamics 365 for Fin &amp; Ops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E5508-FE0C-4C44-BE3B-75DE1BE1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017" y="2030684"/>
            <a:ext cx="3352209" cy="33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5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704"/>
          </a:xfrm>
        </p:spPr>
        <p:txBody>
          <a:bodyPr anchor="b" anchorCtr="0"/>
          <a:lstStyle/>
          <a:p>
            <a:r>
              <a:rPr lang="en-US" dirty="0" smtClean="0"/>
              <a:t>Templates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612F1-4D9F-4DAC-8784-E6FB3459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99" y="1551214"/>
            <a:ext cx="7860402" cy="42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2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Events</a:t>
            </a:r>
          </a:p>
          <a:p>
            <a:r>
              <a:rPr lang="en-US" dirty="0"/>
              <a:t>Custom Business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038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DC Colors">
      <a:dk1>
        <a:srgbClr val="3F454F"/>
      </a:dk1>
      <a:lt1>
        <a:srgbClr val="FFFFFF"/>
      </a:lt1>
      <a:dk2>
        <a:srgbClr val="80BC00"/>
      </a:dk2>
      <a:lt2>
        <a:srgbClr val="EBEBEC"/>
      </a:lt2>
      <a:accent1>
        <a:srgbClr val="001F60"/>
      </a:accent1>
      <a:accent2>
        <a:srgbClr val="EA0029"/>
      </a:accent2>
      <a:accent3>
        <a:srgbClr val="3D1B52"/>
      </a:accent3>
      <a:accent4>
        <a:srgbClr val="FFB71B"/>
      </a:accent4>
      <a:accent5>
        <a:srgbClr val="0093C9"/>
      </a:accent5>
      <a:accent6>
        <a:srgbClr val="FFD040"/>
      </a:accent6>
      <a:hlink>
        <a:srgbClr val="0066FF"/>
      </a:hlink>
      <a:folHlink>
        <a:srgbClr val="752775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C Colors">
      <a:dk1>
        <a:srgbClr val="3F454F"/>
      </a:dk1>
      <a:lt1>
        <a:srgbClr val="FFFFFF"/>
      </a:lt1>
      <a:dk2>
        <a:srgbClr val="80BC00"/>
      </a:dk2>
      <a:lt2>
        <a:srgbClr val="EBEBEC"/>
      </a:lt2>
      <a:accent1>
        <a:srgbClr val="001F60"/>
      </a:accent1>
      <a:accent2>
        <a:srgbClr val="EA0029"/>
      </a:accent2>
      <a:accent3>
        <a:srgbClr val="3D1B52"/>
      </a:accent3>
      <a:accent4>
        <a:srgbClr val="FFB71B"/>
      </a:accent4>
      <a:accent5>
        <a:srgbClr val="0093C9"/>
      </a:accent5>
      <a:accent6>
        <a:srgbClr val="FFD040"/>
      </a:accent6>
      <a:hlink>
        <a:srgbClr val="0066FF"/>
      </a:hlink>
      <a:folHlink>
        <a:srgbClr val="752775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DC Colors">
      <a:dk1>
        <a:srgbClr val="3F454F"/>
      </a:dk1>
      <a:lt1>
        <a:srgbClr val="FFFFFF"/>
      </a:lt1>
      <a:dk2>
        <a:srgbClr val="80BC00"/>
      </a:dk2>
      <a:lt2>
        <a:srgbClr val="EBEBEC"/>
      </a:lt2>
      <a:accent1>
        <a:srgbClr val="001F60"/>
      </a:accent1>
      <a:accent2>
        <a:srgbClr val="EA0029"/>
      </a:accent2>
      <a:accent3>
        <a:srgbClr val="3D1B52"/>
      </a:accent3>
      <a:accent4>
        <a:srgbClr val="FFB71B"/>
      </a:accent4>
      <a:accent5>
        <a:srgbClr val="0093C9"/>
      </a:accent5>
      <a:accent6>
        <a:srgbClr val="FFD040"/>
      </a:accent6>
      <a:hlink>
        <a:srgbClr val="0066FF"/>
      </a:hlink>
      <a:folHlink>
        <a:srgbClr val="752775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7F1B7DFAEDDA4EB0AAF9C7139A2B17" ma:contentTypeVersion="12" ma:contentTypeDescription="Create a new document." ma:contentTypeScope="" ma:versionID="28dea1d330832a8599ce3c649b254da2">
  <xsd:schema xmlns:xsd="http://www.w3.org/2001/XMLSchema" xmlns:xs="http://www.w3.org/2001/XMLSchema" xmlns:p="http://schemas.microsoft.com/office/2006/metadata/properties" xmlns:ns3="8d552c01-4dc3-4266-b95c-0c8d909eb143" xmlns:ns4="837bc3cb-2554-4e96-bd4d-4a0692a440e4" targetNamespace="http://schemas.microsoft.com/office/2006/metadata/properties" ma:root="true" ma:fieldsID="a89c56c5e492178cf052b46f0cbcd0d6" ns3:_="" ns4:_="">
    <xsd:import namespace="8d552c01-4dc3-4266-b95c-0c8d909eb143"/>
    <xsd:import namespace="837bc3cb-2554-4e96-bd4d-4a0692a440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52c01-4dc3-4266-b95c-0c8d909eb1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7bc3cb-2554-4e96-bd4d-4a0692a440e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972CDC-A0AA-4700-B76D-299CEAD519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C25F2A-8CF8-4AB5-9105-D9883B5427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552c01-4dc3-4266-b95c-0c8d909eb143"/>
    <ds:schemaRef ds:uri="837bc3cb-2554-4e96-bd4d-4a0692a440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4B2784-2757-4D0A-8984-2BB298A02DF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442</Words>
  <Application>Microsoft Office PowerPoint</Application>
  <PresentationFormat>Widescreen</PresentationFormat>
  <Paragraphs>118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segoe ui</vt:lpstr>
      <vt:lpstr>segoe ui</vt:lpstr>
      <vt:lpstr>Segoe UI Black</vt:lpstr>
      <vt:lpstr>Segoe UI Black</vt:lpstr>
      <vt:lpstr>1_Office Theme</vt:lpstr>
      <vt:lpstr>Office Theme</vt:lpstr>
      <vt:lpstr>2_Office Theme</vt:lpstr>
      <vt:lpstr>PowerPoint Presentation</vt:lpstr>
      <vt:lpstr>Mastering Power Automate with Solutions for Finance and Operations</vt:lpstr>
      <vt:lpstr>PowerPoint Presentation</vt:lpstr>
      <vt:lpstr>PowerPoint Presentation</vt:lpstr>
      <vt:lpstr>Power Automate – Why? </vt:lpstr>
      <vt:lpstr>Connector</vt:lpstr>
      <vt:lpstr>Dynamics 365 for Fin &amp; Ops </vt:lpstr>
      <vt:lpstr>Templates </vt:lpstr>
      <vt:lpstr>Triggers</vt:lpstr>
      <vt:lpstr>Triggers</vt:lpstr>
      <vt:lpstr>Actions</vt:lpstr>
      <vt:lpstr>Demo</vt:lpstr>
      <vt:lpstr>Create Record in Dynamics 365</vt:lpstr>
      <vt:lpstr>Data management package REST API</vt:lpstr>
      <vt:lpstr>Scenario</vt:lpstr>
      <vt:lpstr>DEMO</vt:lpstr>
      <vt:lpstr>Export to Package - 1</vt:lpstr>
      <vt:lpstr>Export to Package – 2 </vt:lpstr>
      <vt:lpstr>Export to Package – 3 </vt:lpstr>
      <vt:lpstr>UI Flows</vt:lpstr>
      <vt:lpstr>Introduction </vt:lpstr>
      <vt:lpstr>Selenium IDE</vt:lpstr>
      <vt:lpstr>Variations</vt:lpstr>
      <vt:lpstr>Demo</vt:lpstr>
      <vt:lpstr>Recorded Capture</vt:lpstr>
      <vt:lpstr>Virtual Entities</vt:lpstr>
      <vt:lpstr>Architecture </vt:lpstr>
      <vt:lpstr>Prerequisite</vt:lpstr>
      <vt:lpstr>Facts</vt:lpstr>
      <vt:lpstr>Business events</vt:lpstr>
      <vt:lpstr>Introduction </vt:lpstr>
      <vt:lpstr>Business Events - 1</vt:lpstr>
      <vt:lpstr>Business Events - 2</vt:lpstr>
      <vt:lpstr>Business Events – 3 </vt:lpstr>
      <vt:lpstr>Tips</vt:lpstr>
      <vt:lpstr>Tips</vt:lpstr>
      <vt:lpstr>Tips</vt:lpstr>
      <vt:lpstr>Power Apps and Finance and Operations</vt:lpstr>
      <vt:lpstr>Production order release PowerApp - 1</vt:lpstr>
      <vt:lpstr>Production order release PowerApp – 2 </vt:lpstr>
      <vt:lpstr>Production order release PowerApp – 3 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 Hagerott</dc:creator>
  <cp:lastModifiedBy>Sukrut Parab</cp:lastModifiedBy>
  <cp:revision>47</cp:revision>
  <dcterms:created xsi:type="dcterms:W3CDTF">2019-05-15T15:06:01Z</dcterms:created>
  <dcterms:modified xsi:type="dcterms:W3CDTF">2020-06-17T23:57:37Z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0x010100F07F1B7DFAEDDA4EB0AAF9C7139A2B17</vt:lpwstr>
  </property>
</Properties>
</file>